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D86ACA-4AF1-FE2A-D4B1-1ABA89B0D904}" v="96" dt="2024-11-18T00:43:29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30" d="100"/>
          <a:sy n="30" d="100"/>
        </p:scale>
        <p:origin x="36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931C-1946-4A25-A342-6DABE61FB29F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16DA-E02D-45E4-A02F-968E23987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85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931C-1946-4A25-A342-6DABE61FB29F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16DA-E02D-45E4-A02F-968E23987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4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931C-1946-4A25-A342-6DABE61FB29F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16DA-E02D-45E4-A02F-968E23987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21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931C-1946-4A25-A342-6DABE61FB29F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16DA-E02D-45E4-A02F-968E23987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78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931C-1946-4A25-A342-6DABE61FB29F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16DA-E02D-45E4-A02F-968E23987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85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931C-1946-4A25-A342-6DABE61FB29F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16DA-E02D-45E4-A02F-968E23987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16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931C-1946-4A25-A342-6DABE61FB29F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16DA-E02D-45E4-A02F-968E23987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80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931C-1946-4A25-A342-6DABE61FB29F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16DA-E02D-45E4-A02F-968E23987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04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931C-1946-4A25-A342-6DABE61FB29F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16DA-E02D-45E4-A02F-968E23987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38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931C-1946-4A25-A342-6DABE61FB29F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16DA-E02D-45E4-A02F-968E23987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273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931C-1946-4A25-A342-6DABE61FB29F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16DA-E02D-45E4-A02F-968E23987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41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931C-1946-4A25-A342-6DABE61FB29F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816DA-E02D-45E4-A02F-968E23987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70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9C9BE07-061E-5D83-958E-4C60FE1F5C6F}"/>
              </a:ext>
            </a:extLst>
          </p:cNvPr>
          <p:cNvGrpSpPr/>
          <p:nvPr/>
        </p:nvGrpSpPr>
        <p:grpSpPr>
          <a:xfrm>
            <a:off x="0" y="0"/>
            <a:ext cx="32399288" cy="43200638"/>
            <a:chOff x="0" y="0"/>
            <a:chExt cx="32399288" cy="43200638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196914B6-68A6-61EC-DEE5-BE74EE87B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663"/>
            <a:stretch/>
          </p:blipFill>
          <p:spPr>
            <a:xfrm>
              <a:off x="0" y="0"/>
              <a:ext cx="32399288" cy="43200638"/>
            </a:xfrm>
            <a:prstGeom prst="rect">
              <a:avLst/>
            </a:prstGeom>
          </p:spPr>
        </p:pic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EE37DFB9-E48B-282A-2DFE-C6CFD3EF9C0D}"/>
                </a:ext>
              </a:extLst>
            </p:cNvPr>
            <p:cNvSpPr/>
            <p:nvPr/>
          </p:nvSpPr>
          <p:spPr>
            <a:xfrm>
              <a:off x="555425" y="2995564"/>
              <a:ext cx="31427594" cy="399427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0" name="Text Box 6">
            <a:extLst>
              <a:ext uri="{FF2B5EF4-FFF2-40B4-BE49-F238E27FC236}">
                <a16:creationId xmlns:a16="http://schemas.microsoft.com/office/drawing/2014/main" id="{B0BC98B5-2262-549C-309B-22EF6693B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43" y="3652792"/>
            <a:ext cx="29006803" cy="133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6595" tIns="53297" rIns="106595" bIns="53297">
            <a:spAutoFit/>
          </a:bodyPr>
          <a:lstStyle/>
          <a:p>
            <a:pPr algn="ctr"/>
            <a:r>
              <a:rPr lang="pt-BR" sz="8000" b="1" dirty="0">
                <a:latin typeface="Arial" panose="020B0604020202020204" pitchFamily="34" charset="0"/>
                <a:cs typeface="Arial" panose="020B0604020202020204" pitchFamily="34" charset="0"/>
              </a:rPr>
              <a:t>TÍTULO: SUBTÍTULO (o subtítulo é opcional) </a:t>
            </a:r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288C22AE-B6D8-5EDF-2443-63B7ECCF5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41" y="5339555"/>
            <a:ext cx="29006802" cy="176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6595" tIns="53297" rIns="106595" bIns="53297">
            <a:sp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</a:p>
          <a:p>
            <a:pPr algn="ctr"/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Filiação, Curso, Categoria,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Código do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94">
            <a:extLst>
              <a:ext uri="{FF2B5EF4-FFF2-40B4-BE49-F238E27FC236}">
                <a16:creationId xmlns:a16="http://schemas.microsoft.com/office/drawing/2014/main" id="{5AEE2627-4C24-B022-1939-0B857E03F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493" y="7846792"/>
            <a:ext cx="15013308" cy="78374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0676" tIns="50344" rIns="100676" bIns="50344">
            <a:spAutoFit/>
          </a:bodyPr>
          <a:lstStyle/>
          <a:p>
            <a:pPr algn="ctr" defTabSz="1001622">
              <a:spcBef>
                <a:spcPct val="50000"/>
              </a:spcBef>
              <a:defRPr/>
            </a:pPr>
            <a:r>
              <a:rPr lang="en-US" sz="4286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24" name="CaixaDeTexto 13">
            <a:extLst>
              <a:ext uri="{FF2B5EF4-FFF2-40B4-BE49-F238E27FC236}">
                <a16:creationId xmlns:a16="http://schemas.microsoft.com/office/drawing/2014/main" id="{13EB68A3-2AE9-323B-95BD-7AB5D0EB1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493" y="8926911"/>
            <a:ext cx="15013308" cy="1394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9" tIns="45682" rIns="91369" bIns="45682">
            <a:spAutoFit/>
          </a:bodyPr>
          <a:lstStyle/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Os resumos, indiferente da modalidade, deverão possuir entre 3 e 5 páginas, incluindo ilustrações e referências bibliográficas, e ser submetidos em formato PDF. </a:t>
            </a: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 texto do resumo expandido conterá as seguintes seções: Introdução, Metodologia, Resultados e discussões, Considerações finais, Instituições financeiras e apoiadoras/Agradecimentos e Referências. Os resumos resultantes das leituras interdisciplinares devem substituir a seção “Resultados e discussões” por uma seção de “Fundamentação teórica” (Introdução, Metodologia, Fundamentação teórica, Considerações finais e Referências).</a:t>
            </a: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Na elaboração do texto deve ser utilizada fonte Arial, tamanho 12, recuo de 1,25 cm para iniciar cada parágrafo, espaçamento simples entre linhas, alinhamento justificado, margens superior e esquerda 3 cm e margens inferior e direita 2 cm.</a:t>
            </a: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 introdução deverá conter a contextualização do tema e da problematização, apresentação da justificada e dos objetivos da pesquisa ou do relato de experiência.  Nesta seção (na parte de contextualização do tema) também é indicada a relevância teórica, apresentando contribuições de autores de referência no tema pesquisado, e social ou da experiência.</a:t>
            </a: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Na introdução, o uso de citações diretas com mais de três linhas deve ser evitado, priorizando-se as citações diretas com até três linhas ou indiretas. </a:t>
            </a: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Todas as referências deverão ser citadas no texto de acordo com o sistema autor-data.</a:t>
            </a:r>
          </a:p>
        </p:txBody>
      </p:sp>
      <p:sp>
        <p:nvSpPr>
          <p:cNvPr id="25" name="Text Box 294">
            <a:extLst>
              <a:ext uri="{FF2B5EF4-FFF2-40B4-BE49-F238E27FC236}">
                <a16:creationId xmlns:a16="http://schemas.microsoft.com/office/drawing/2014/main" id="{C8E4BCFD-3A66-0E25-30C6-B54F16036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831" y="25120000"/>
            <a:ext cx="15013308" cy="78374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0676" tIns="50344" rIns="100676" bIns="50344">
            <a:spAutoFit/>
          </a:bodyPr>
          <a:lstStyle/>
          <a:p>
            <a:pPr algn="ctr" defTabSz="1001622">
              <a:spcBef>
                <a:spcPct val="50000"/>
              </a:spcBef>
              <a:defRPr/>
            </a:pPr>
            <a:r>
              <a:rPr lang="en-US" sz="4286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26" name="CaixaDeTexto 13">
            <a:extLst>
              <a:ext uri="{FF2B5EF4-FFF2-40B4-BE49-F238E27FC236}">
                <a16:creationId xmlns:a16="http://schemas.microsoft.com/office/drawing/2014/main" id="{07871F5F-F546-B58F-28E8-48081886B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831" y="26175792"/>
            <a:ext cx="15013308" cy="1117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9" tIns="45682" rIns="91369" bIns="45682">
            <a:spAutoFit/>
          </a:bodyPr>
          <a:lstStyle/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Seção destinada a apresentação do tipo de pesquisa, à abordagem, ao local, à população e amostra, às técnicas e/ou instrumentos de coleta de dados, à metodologia de análise de dados, procedimentos éticos da pesquisa, e outros aspectos que o autor considerar necessário. Para os resumos resultantes das leituras interdisciplinares, essa seção deve informar o tipo de pesquisa, o tipo de revisão – narrativa, interpretativa ou sistemática, os critérios de buscas utilizados, e outros aspectos relevantes.</a:t>
            </a: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Para resumos resultantes de Estágios, a metodologia deve apresentar uma descrição contextual (espaço e tempo) de onde foi realizada a experiência, sendo possível acrescentar outros elementos. Em seguida, descrever os procedimentos utilizados durante a observação dos dados; situando a teoria, bem como sua adequação para as observações coletadas na experiência.</a:t>
            </a: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Cada modalidade de trabalho deverá adaptar esta seção de acordo com a atividade realizada. </a:t>
            </a: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Os trabalhos que necessitam a aprovação pelos respectivos Comitês de Ética em Pesquisa (CEP), devem, OBRIGATORIAMENTE, inserir na metodologia o número do protocolo de aprovação da pesquisa. </a:t>
            </a: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294">
            <a:extLst>
              <a:ext uri="{FF2B5EF4-FFF2-40B4-BE49-F238E27FC236}">
                <a16:creationId xmlns:a16="http://schemas.microsoft.com/office/drawing/2014/main" id="{02CF6CF1-17B9-8E4A-E8A2-1B0993BE7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7269" y="7846792"/>
            <a:ext cx="15013308" cy="78374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0676" tIns="50344" rIns="100676" bIns="50344">
            <a:spAutoFit/>
          </a:bodyPr>
          <a:lstStyle/>
          <a:p>
            <a:pPr algn="ctr" defTabSz="1001622">
              <a:spcBef>
                <a:spcPct val="50000"/>
              </a:spcBef>
              <a:defRPr/>
            </a:pPr>
            <a:r>
              <a:rPr lang="en-US" sz="4286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E DISCUSSÕES</a:t>
            </a:r>
          </a:p>
        </p:txBody>
      </p:sp>
      <p:sp>
        <p:nvSpPr>
          <p:cNvPr id="28" name="CaixaDeTexto 13">
            <a:extLst>
              <a:ext uri="{FF2B5EF4-FFF2-40B4-BE49-F238E27FC236}">
                <a16:creationId xmlns:a16="http://schemas.microsoft.com/office/drawing/2014/main" id="{DBE7EFBD-7091-914B-B9D9-8BC6417C5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7269" y="8902584"/>
            <a:ext cx="15013308" cy="56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9" tIns="45682" rIns="91369" bIns="45682">
            <a:spAutoFit/>
          </a:bodyPr>
          <a:lstStyle/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Nesta seção são apresentados os resultados em conformidade com os objetivos, bem como são confrontados com a teoria, destacando as semelhanças e diferenças dos resultados em relação aos estudos precedentes.</a:t>
            </a: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As tabelas, gráficos, figuras e quadros devem seguir o padrão indicado na normalização da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Uniarp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– título, fonte e interior dos elementos são escritos em Arial, tamanho 10.</a:t>
            </a: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Cada modalidade de trabalho deverá adaptar esta seção de acordo com a atividade realizada.</a:t>
            </a: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294">
            <a:extLst>
              <a:ext uri="{FF2B5EF4-FFF2-40B4-BE49-F238E27FC236}">
                <a16:creationId xmlns:a16="http://schemas.microsoft.com/office/drawing/2014/main" id="{BC6D989C-5287-9860-29E0-BB24A275B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9048" y="26661216"/>
            <a:ext cx="15013308" cy="78374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0676" tIns="50344" rIns="100676" bIns="50344">
            <a:spAutoFit/>
          </a:bodyPr>
          <a:lstStyle/>
          <a:p>
            <a:pPr algn="ctr" defTabSz="1001622">
              <a:spcBef>
                <a:spcPct val="50000"/>
              </a:spcBef>
              <a:defRPr/>
            </a:pPr>
            <a:r>
              <a:rPr lang="en-US" sz="4286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</a:p>
        </p:txBody>
      </p:sp>
      <p:sp>
        <p:nvSpPr>
          <p:cNvPr id="30" name="CaixaDeTexto 13">
            <a:extLst>
              <a:ext uri="{FF2B5EF4-FFF2-40B4-BE49-F238E27FC236}">
                <a16:creationId xmlns:a16="http://schemas.microsoft.com/office/drawing/2014/main" id="{8FCDB6B1-5851-0505-0FA6-A1CE3D769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9048" y="27717008"/>
            <a:ext cx="15013308" cy="286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9" tIns="45682" rIns="91369" bIns="45682">
            <a:spAutoFit/>
          </a:bodyPr>
          <a:lstStyle/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Seção onde são retomados os aspectos mais relevantes do estudo ou da experiência apresentada, considerando-se, em sua elaboração, os objetivos propostos. Também são apresentadas as principais limitações da pesquisa ou da experiência desenvolvida e sugestões para sua sequência. </a:t>
            </a:r>
          </a:p>
        </p:txBody>
      </p:sp>
      <p:sp>
        <p:nvSpPr>
          <p:cNvPr id="43" name="Text Box 294">
            <a:extLst>
              <a:ext uri="{FF2B5EF4-FFF2-40B4-BE49-F238E27FC236}">
                <a16:creationId xmlns:a16="http://schemas.microsoft.com/office/drawing/2014/main" id="{2C3B386E-FF52-55FE-62C4-19D8E971C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1722" y="32255773"/>
            <a:ext cx="15013308" cy="14207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0676" tIns="50344" rIns="100676" bIns="50344">
            <a:spAutoFit/>
          </a:bodyPr>
          <a:lstStyle/>
          <a:p>
            <a:pPr algn="ctr" defTabSz="1001622">
              <a:spcBef>
                <a:spcPct val="50000"/>
              </a:spcBef>
              <a:defRPr/>
            </a:pPr>
            <a:r>
              <a:rPr lang="pt-BR" sz="4286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INSTITUIÇÕES FINANCIADORAS E APOIADORAS / AGRADECIMENTOS</a:t>
            </a:r>
            <a:endParaRPr lang="en-US" sz="4286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13">
            <a:extLst>
              <a:ext uri="{FF2B5EF4-FFF2-40B4-BE49-F238E27FC236}">
                <a16:creationId xmlns:a16="http://schemas.microsoft.com/office/drawing/2014/main" id="{3D27B739-5312-FC94-FDDF-DA8535A0C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1722" y="34057703"/>
            <a:ext cx="15013308" cy="17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9" tIns="45682" rIns="91369" bIns="45682">
            <a:spAutoFit/>
          </a:bodyPr>
          <a:lstStyle/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Campo destinado ao agradecimento à(s) agência(s) de fomento de financiamento do projeto (PAEC, FAP, art. 170 e 171, ou outras instituições). Deve ser escrito de forma breve.</a:t>
            </a:r>
          </a:p>
        </p:txBody>
      </p:sp>
      <p:sp>
        <p:nvSpPr>
          <p:cNvPr id="45" name="Text Box 294">
            <a:extLst>
              <a:ext uri="{FF2B5EF4-FFF2-40B4-BE49-F238E27FC236}">
                <a16:creationId xmlns:a16="http://schemas.microsoft.com/office/drawing/2014/main" id="{3D2CBB81-BBCE-51B4-5D9C-CE637C378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9048" y="36417136"/>
            <a:ext cx="15013308" cy="78374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0676" tIns="50344" rIns="100676" bIns="50344">
            <a:spAutoFit/>
          </a:bodyPr>
          <a:lstStyle/>
          <a:p>
            <a:pPr algn="ctr" defTabSz="1001622">
              <a:spcBef>
                <a:spcPct val="50000"/>
              </a:spcBef>
              <a:defRPr/>
            </a:pPr>
            <a:r>
              <a:rPr lang="pt-BR" sz="4286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en-US" sz="4286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13">
            <a:extLst>
              <a:ext uri="{FF2B5EF4-FFF2-40B4-BE49-F238E27FC236}">
                <a16:creationId xmlns:a16="http://schemas.microsoft.com/office/drawing/2014/main" id="{95796E73-74C5-4CD1-4516-02285930C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9048" y="37472928"/>
            <a:ext cx="15013308" cy="378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9" tIns="45682" rIns="91369" bIns="45682">
            <a:spAutoFit/>
          </a:bodyPr>
          <a:lstStyle/>
          <a:p>
            <a:pPr algn="just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As referências bibliográficas deverão ser apresentadas em ordem alfabética no final do resumo, de acordo com a Normalização da </a:t>
            </a:r>
            <a:r>
              <a:rPr lang="pt-BR" sz="3000" dirty="0" err="1">
                <a:latin typeface="Arial" panose="020B0604020202020204" pitchFamily="34" charset="0"/>
                <a:cs typeface="Arial" panose="020B0604020202020204" pitchFamily="34" charset="0"/>
              </a:rPr>
              <a:t>Uniarp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. Espaço simples entre linhas e 12pt depois, alinhado à esquerda.</a:t>
            </a:r>
          </a:p>
          <a:p>
            <a:pPr algn="just"/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SOBRENOME, Nome. Título: subtítulo (se houver). Edição (se houver). Local de publicação: Editora, data de publicação da obra. </a:t>
            </a:r>
          </a:p>
          <a:p>
            <a:pPr algn="just"/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.....</a:t>
            </a:r>
          </a:p>
        </p:txBody>
      </p:sp>
      <p:pic>
        <p:nvPicPr>
          <p:cNvPr id="4" name="Imagem 3" descr="Uma imagem com Tipo de letra, texto, Gráficos, design gráfico&#10;&#10;Descrição gerada automaticamente">
            <a:extLst>
              <a:ext uri="{FF2B5EF4-FFF2-40B4-BE49-F238E27FC236}">
                <a16:creationId xmlns:a16="http://schemas.microsoft.com/office/drawing/2014/main" id="{4A40A9D9-AF61-B6C6-8755-F840509D0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73" y="547257"/>
            <a:ext cx="8061147" cy="1729218"/>
          </a:xfrm>
          <a:prstGeom prst="rect">
            <a:avLst/>
          </a:prstGeom>
        </p:spPr>
      </p:pic>
      <p:pic>
        <p:nvPicPr>
          <p:cNvPr id="6" name="Imagem 5" descr="Uma imagem com padrão, quadrado, píxel&#10;&#10;Descrição gerada automaticamente">
            <a:extLst>
              <a:ext uri="{FF2B5EF4-FFF2-40B4-BE49-F238E27FC236}">
                <a16:creationId xmlns:a16="http://schemas.microsoft.com/office/drawing/2014/main" id="{9C9DAC72-72EF-E753-F8E8-DEB49F9F2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0711" y="130695"/>
            <a:ext cx="2712502" cy="2730105"/>
          </a:xfrm>
          <a:prstGeom prst="rect">
            <a:avLst/>
          </a:prstGeom>
          <a:ln w="57150">
            <a:solidFill>
              <a:srgbClr val="003463"/>
            </a:solidFill>
          </a:ln>
        </p:spPr>
      </p:pic>
      <p:pic>
        <p:nvPicPr>
          <p:cNvPr id="7" name="Imagem 6" descr="Uma imagem com texto, Gráficos, design gráfico, Tipo de letra&#10;&#10;Descrição gerada automaticamente">
            <a:extLst>
              <a:ext uri="{FF2B5EF4-FFF2-40B4-BE49-F238E27FC236}">
                <a16:creationId xmlns:a16="http://schemas.microsoft.com/office/drawing/2014/main" id="{AEC17543-EE44-9AB0-2493-CE2F8F9DC8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7000"/>
          </a:blip>
          <a:stretch>
            <a:fillRect/>
          </a:stretch>
        </p:blipFill>
        <p:spPr>
          <a:xfrm>
            <a:off x="9093941" y="534979"/>
            <a:ext cx="2209853" cy="181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245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697</Words>
  <Application>Microsoft Office PowerPoint</Application>
  <PresentationFormat>Personalizados</PresentationFormat>
  <Paragraphs>30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Designer UNIARP</dc:creator>
  <cp:lastModifiedBy>Cristine Vanz Borges</cp:lastModifiedBy>
  <cp:revision>90</cp:revision>
  <dcterms:created xsi:type="dcterms:W3CDTF">2019-11-07T17:45:42Z</dcterms:created>
  <dcterms:modified xsi:type="dcterms:W3CDTF">2024-11-18T00:43:48Z</dcterms:modified>
</cp:coreProperties>
</file>